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13/11/2012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ELL National </a:t>
            </a:r>
            <a:r>
              <a:rPr lang="en-US" sz="3600" dirty="0" smtClean="0"/>
              <a:t>Report: Ireland</a:t>
            </a:r>
            <a:br>
              <a:rPr lang="en-US" sz="3600" dirty="0" smtClean="0"/>
            </a:br>
            <a:r>
              <a:rPr lang="en-US" sz="3100" i="1" dirty="0" err="1" smtClean="0"/>
              <a:t>Nellip</a:t>
            </a:r>
            <a:r>
              <a:rPr lang="en-US" sz="3100" i="1" dirty="0" smtClean="0"/>
              <a:t> Project Meeting</a:t>
            </a:r>
            <a:br>
              <a:rPr lang="en-US" sz="3100" i="1" dirty="0" smtClean="0"/>
            </a:br>
            <a:r>
              <a:rPr lang="en-US" sz="3100" i="1" dirty="0" smtClean="0"/>
              <a:t>Florence 13.11.2012</a:t>
            </a:r>
            <a:endParaRPr lang="en-US" sz="31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ULS: </a:t>
            </a:r>
            <a:r>
              <a:rPr lang="en-US" sz="1600" b="1" dirty="0" smtClean="0"/>
              <a:t>Dr. </a:t>
            </a:r>
            <a:r>
              <a:rPr lang="en-US" sz="1600" b="1" dirty="0" smtClean="0"/>
              <a:t>Alan Bruce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0200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dimensions of 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/>
              <a:t>Informing teacher initial and in-service training in second language acquisition</a:t>
            </a:r>
            <a:endParaRPr lang="en-GB" dirty="0"/>
          </a:p>
          <a:p>
            <a:pPr lvl="0" algn="just"/>
            <a:r>
              <a:rPr lang="en-US" dirty="0"/>
              <a:t>Realistic curriculum aims and objectives</a:t>
            </a:r>
            <a:endParaRPr lang="en-GB" dirty="0"/>
          </a:p>
          <a:p>
            <a:pPr lvl="0" algn="just"/>
            <a:r>
              <a:rPr lang="en-US" dirty="0"/>
              <a:t>Providing occasions to use a second language in response to real communication needs</a:t>
            </a:r>
            <a:endParaRPr lang="en-GB" dirty="0"/>
          </a:p>
          <a:p>
            <a:pPr lvl="0" algn="just"/>
            <a:r>
              <a:rPr lang="en-US" dirty="0"/>
              <a:t>Encouraging knowledge exchange between teachers of second languages</a:t>
            </a:r>
            <a:endParaRPr lang="en-GB" dirty="0"/>
          </a:p>
          <a:p>
            <a:pPr lvl="0" algn="just"/>
            <a:r>
              <a:rPr lang="en-US" dirty="0"/>
              <a:t>Providing opportunities for intercultural development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16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Cultural and socio-educational dimensions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/>
              <a:t>Applying concepts of cultural awareness and intercultural competence in relation to second language teaching</a:t>
            </a:r>
            <a:endParaRPr lang="en-GB" dirty="0"/>
          </a:p>
          <a:p>
            <a:pPr lvl="0" algn="just"/>
            <a:r>
              <a:rPr lang="en-US" dirty="0"/>
              <a:t>Strategic focus on the role of cultural awareness</a:t>
            </a:r>
            <a:endParaRPr lang="en-GB" dirty="0"/>
          </a:p>
          <a:p>
            <a:pPr lvl="0" algn="just"/>
            <a:r>
              <a:rPr lang="en-US" dirty="0"/>
              <a:t>Involving the extended community in activities to facilitate awareness of new cultures</a:t>
            </a:r>
            <a:endParaRPr lang="en-GB" dirty="0"/>
          </a:p>
          <a:p>
            <a:pPr lvl="0" algn="just"/>
            <a:r>
              <a:rPr lang="en-US" dirty="0"/>
              <a:t>Assessing classroom and mediated learning (ITC or blended methodologies) </a:t>
            </a:r>
            <a:endParaRPr lang="en-GB" dirty="0"/>
          </a:p>
          <a:p>
            <a:pPr lvl="0" algn="just"/>
            <a:r>
              <a:rPr lang="en-US" dirty="0"/>
              <a:t>Serving holistic needs of the learner in the context of family and community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9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Benefits of ELL are anecdotal, not systematically researched</a:t>
            </a:r>
          </a:p>
          <a:p>
            <a:pPr algn="just"/>
            <a:r>
              <a:rPr lang="en-US" dirty="0" smtClean="0"/>
              <a:t>Lack of funding for sustainability or exploitation of results</a:t>
            </a:r>
          </a:p>
          <a:p>
            <a:pPr algn="just"/>
            <a:r>
              <a:rPr lang="en-US" dirty="0" smtClean="0"/>
              <a:t>Inadequate research focus</a:t>
            </a:r>
          </a:p>
          <a:p>
            <a:pPr algn="just"/>
            <a:r>
              <a:rPr lang="en-US" dirty="0" smtClean="0"/>
              <a:t>Need for enhanced linkage to employers, ICT and innovative community engagement</a:t>
            </a:r>
          </a:p>
          <a:p>
            <a:pPr algn="just"/>
            <a:r>
              <a:rPr lang="en-US" dirty="0" smtClean="0"/>
              <a:t>Focus on quality required</a:t>
            </a:r>
          </a:p>
          <a:p>
            <a:pPr algn="just"/>
            <a:r>
              <a:rPr lang="en-US" dirty="0" smtClean="0"/>
              <a:t>Operating in crisis conditions: uncertainty and strategic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2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2341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official languages: English and </a:t>
            </a:r>
            <a:r>
              <a:rPr lang="en-US" dirty="0" err="1" smtClean="0"/>
              <a:t>Gaelige</a:t>
            </a:r>
            <a:endParaRPr lang="en-US" dirty="0" smtClean="0"/>
          </a:p>
          <a:p>
            <a:r>
              <a:rPr lang="en-US" dirty="0" smtClean="0"/>
              <a:t>Historic position of the Irish language and national identity</a:t>
            </a:r>
          </a:p>
          <a:p>
            <a:r>
              <a:rPr lang="en-US" dirty="0" smtClean="0"/>
              <a:t>English as vernacular and global lingua franca</a:t>
            </a:r>
          </a:p>
          <a:p>
            <a:r>
              <a:rPr lang="en-US" dirty="0" smtClean="0"/>
              <a:t>Schooling and curriculum structures</a:t>
            </a:r>
          </a:p>
          <a:p>
            <a:r>
              <a:rPr lang="en-US" dirty="0" smtClean="0"/>
              <a:t> Official concerns on monolingual mindsets</a:t>
            </a:r>
          </a:p>
          <a:p>
            <a:r>
              <a:rPr lang="en-US" dirty="0" smtClean="0"/>
              <a:t>Partitioned island</a:t>
            </a:r>
          </a:p>
          <a:p>
            <a:r>
              <a:rPr lang="en-US" dirty="0" smtClean="0"/>
              <a:t>Demographic transformation</a:t>
            </a:r>
          </a:p>
          <a:p>
            <a:r>
              <a:rPr lang="en-US" dirty="0" smtClean="0"/>
              <a:t>Globalization, innovation and the EU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4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operation in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Administered by Léargas (NA) – link to DES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Themes and policy priorities: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Excellence</a:t>
            </a:r>
          </a:p>
          <a:p>
            <a:pPr lvl="1"/>
            <a:r>
              <a:rPr lang="en-US" i="1" dirty="0" smtClean="0"/>
              <a:t>Innovation</a:t>
            </a:r>
          </a:p>
          <a:p>
            <a:pPr lvl="1"/>
            <a:r>
              <a:rPr lang="en-US" i="1" dirty="0" smtClean="0"/>
              <a:t>Creativity</a:t>
            </a:r>
          </a:p>
          <a:p>
            <a:pPr lvl="1"/>
            <a:r>
              <a:rPr lang="en-US" i="1" dirty="0" smtClean="0"/>
              <a:t>Serving as a model for 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Assist </a:t>
            </a:r>
            <a:r>
              <a:rPr lang="en-US" dirty="0" smtClean="0"/>
              <a:t>development </a:t>
            </a:r>
            <a:r>
              <a:rPr lang="en-US" dirty="0"/>
              <a:t>of professional skills of teachers and trainers</a:t>
            </a:r>
            <a:endParaRPr lang="en-GB" dirty="0"/>
          </a:p>
          <a:p>
            <a:pPr lvl="0" algn="just"/>
            <a:r>
              <a:rPr lang="en-US" dirty="0"/>
              <a:t>Stimulate Irish schools, individuals, authorities, employers and training initiatives to focus on innovative projects in the field of multilingualism and to enhance </a:t>
            </a:r>
            <a:r>
              <a:rPr lang="en-US" dirty="0" smtClean="0"/>
              <a:t>range </a:t>
            </a:r>
            <a:r>
              <a:rPr lang="en-US" dirty="0"/>
              <a:t>and quality of additional language sills acquisition</a:t>
            </a:r>
            <a:endParaRPr lang="en-GB" dirty="0"/>
          </a:p>
          <a:p>
            <a:pPr lvl="0" algn="just"/>
            <a:r>
              <a:rPr lang="en-US" dirty="0"/>
              <a:t>Promote </a:t>
            </a:r>
            <a:r>
              <a:rPr lang="en-US" dirty="0" smtClean="0"/>
              <a:t>awareness </a:t>
            </a:r>
            <a:r>
              <a:rPr lang="en-US" dirty="0"/>
              <a:t>and visibility of European school supports and to embed transnational perspectives </a:t>
            </a:r>
            <a:r>
              <a:rPr lang="en-US" dirty="0" smtClean="0"/>
              <a:t>on </a:t>
            </a:r>
            <a:r>
              <a:rPr lang="en-US" dirty="0"/>
              <a:t>identification and sharing of resources and best practices.</a:t>
            </a:r>
            <a:endParaRPr lang="en-GB" dirty="0"/>
          </a:p>
          <a:p>
            <a:pPr lvl="0" algn="just"/>
            <a:r>
              <a:rPr lang="en-US" dirty="0"/>
              <a:t>Reach non-traditional learner groups and </a:t>
            </a:r>
            <a:r>
              <a:rPr lang="en-US" dirty="0" smtClean="0"/>
              <a:t>acknowledge </a:t>
            </a:r>
            <a:r>
              <a:rPr lang="en-US" dirty="0"/>
              <a:t>their role and development in a vastly changed socio-demographic paradigm.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8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Promotion in 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 smtClean="0"/>
              <a:t>Target institutions and agencies:</a:t>
            </a:r>
          </a:p>
          <a:p>
            <a:pPr marL="0" indent="0">
              <a:buNone/>
            </a:pPr>
            <a:endParaRPr lang="en-US" sz="2900" dirty="0" smtClean="0"/>
          </a:p>
          <a:p>
            <a:pPr lvl="1"/>
            <a:r>
              <a:rPr lang="en-US" sz="1800" dirty="0"/>
              <a:t>Language centers</a:t>
            </a:r>
            <a:endParaRPr lang="en-GB" sz="1800" dirty="0"/>
          </a:p>
          <a:p>
            <a:pPr lvl="1"/>
            <a:r>
              <a:rPr lang="en-US" sz="1800" dirty="0"/>
              <a:t>Schools </a:t>
            </a:r>
            <a:endParaRPr lang="en-GB" sz="1800" dirty="0"/>
          </a:p>
          <a:p>
            <a:pPr lvl="1"/>
            <a:r>
              <a:rPr lang="en-US" sz="1800" dirty="0"/>
              <a:t>Language associations,</a:t>
            </a:r>
            <a:endParaRPr lang="en-GB" sz="1800" dirty="0"/>
          </a:p>
          <a:p>
            <a:pPr lvl="1"/>
            <a:r>
              <a:rPr lang="en-US" sz="1800" dirty="0"/>
              <a:t>Education Centers</a:t>
            </a:r>
            <a:endParaRPr lang="en-GB" sz="1800" dirty="0"/>
          </a:p>
          <a:p>
            <a:pPr lvl="1"/>
            <a:r>
              <a:rPr lang="en-US" sz="1800" dirty="0"/>
              <a:t>Teacher training colleges</a:t>
            </a:r>
            <a:endParaRPr lang="en-GB" sz="1800" dirty="0"/>
          </a:p>
          <a:p>
            <a:pPr lvl="1"/>
            <a:r>
              <a:rPr lang="en-US" sz="1800" dirty="0"/>
              <a:t>Universities</a:t>
            </a:r>
            <a:endParaRPr lang="en-GB" sz="1800" dirty="0"/>
          </a:p>
          <a:p>
            <a:pPr lvl="1"/>
            <a:r>
              <a:rPr lang="en-US" sz="1800" dirty="0"/>
              <a:t>Libraries </a:t>
            </a:r>
            <a:endParaRPr lang="en-GB" sz="1800" dirty="0"/>
          </a:p>
          <a:p>
            <a:pPr lvl="1"/>
            <a:r>
              <a:rPr lang="en-US" sz="1800" dirty="0"/>
              <a:t>Specialized language initiatives.  </a:t>
            </a:r>
            <a:endParaRPr lang="en-GB" sz="1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3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/>
              <a:t>Publication of ELL information brochures and leaflets presenting the European Language </a:t>
            </a:r>
            <a:r>
              <a:rPr lang="en-US" dirty="0" smtClean="0"/>
              <a:t>Label</a:t>
            </a:r>
            <a:endParaRPr lang="en-GB" dirty="0"/>
          </a:p>
          <a:p>
            <a:pPr lvl="0" algn="just"/>
            <a:r>
              <a:rPr lang="en-US" dirty="0"/>
              <a:t>Publication of newsletters explaining ELL activities in the Irish national </a:t>
            </a:r>
            <a:r>
              <a:rPr lang="en-US" dirty="0" smtClean="0"/>
              <a:t>context </a:t>
            </a:r>
            <a:r>
              <a:rPr lang="en-US" dirty="0"/>
              <a:t> </a:t>
            </a:r>
            <a:endParaRPr lang="en-GB" dirty="0"/>
          </a:p>
          <a:p>
            <a:pPr lvl="0" algn="just"/>
            <a:r>
              <a:rPr lang="en-US" dirty="0"/>
              <a:t>Organization of seminars and events to disseminate information about projects and initiatives that were awarded the European Language Label. </a:t>
            </a:r>
            <a:endParaRPr lang="en-US" dirty="0" smtClean="0"/>
          </a:p>
          <a:p>
            <a:pPr lvl="0" algn="just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7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 Award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dirty="0" smtClean="0"/>
              <a:t>Comprehensive </a:t>
            </a:r>
            <a:r>
              <a:rPr lang="en-US" dirty="0"/>
              <a:t>nature of the </a:t>
            </a:r>
            <a:r>
              <a:rPr lang="en-US" dirty="0" smtClean="0"/>
              <a:t>initiative: </a:t>
            </a:r>
            <a:r>
              <a:rPr lang="en-US" dirty="0"/>
              <a:t>including how learner needs are identified and met, </a:t>
            </a:r>
            <a:r>
              <a:rPr lang="en-US" dirty="0" smtClean="0"/>
              <a:t>range </a:t>
            </a:r>
            <a:r>
              <a:rPr lang="en-US" dirty="0"/>
              <a:t>of people involved </a:t>
            </a:r>
            <a:r>
              <a:rPr lang="en-US" dirty="0" smtClean="0"/>
              <a:t>and </a:t>
            </a:r>
            <a:r>
              <a:rPr lang="en-US" dirty="0"/>
              <a:t>methodologies employed.</a:t>
            </a:r>
            <a:endParaRPr lang="en-GB" dirty="0"/>
          </a:p>
          <a:p>
            <a:pPr algn="just"/>
            <a:r>
              <a:rPr lang="en-US" dirty="0" smtClean="0"/>
              <a:t>Improvement </a:t>
            </a:r>
            <a:r>
              <a:rPr lang="en-US" dirty="0"/>
              <a:t>(qualitative and quantitative) and added value: dimensions of the objective and expected results with an emphasis on added skills.</a:t>
            </a:r>
            <a:endParaRPr lang="en-GB" dirty="0"/>
          </a:p>
          <a:p>
            <a:pPr algn="just"/>
            <a:r>
              <a:rPr lang="en-US" dirty="0"/>
              <a:t> </a:t>
            </a:r>
            <a:r>
              <a:rPr lang="en-US" dirty="0" smtClean="0"/>
              <a:t>Enhanced </a:t>
            </a:r>
            <a:r>
              <a:rPr lang="en-US" dirty="0"/>
              <a:t>motivation </a:t>
            </a:r>
            <a:r>
              <a:rPr lang="en-US" dirty="0" smtClean="0"/>
              <a:t>produced</a:t>
            </a:r>
            <a:endParaRPr lang="en-GB" dirty="0"/>
          </a:p>
          <a:p>
            <a:pPr algn="just"/>
            <a:r>
              <a:rPr lang="en-US" dirty="0" smtClean="0"/>
              <a:t>Innovation </a:t>
            </a:r>
            <a:r>
              <a:rPr lang="en-US" dirty="0"/>
              <a:t>and originality: technologies employed, methods and creativity</a:t>
            </a:r>
            <a:endParaRPr lang="en-GB" dirty="0"/>
          </a:p>
          <a:p>
            <a:pPr algn="just"/>
            <a:r>
              <a:rPr lang="en-US" dirty="0"/>
              <a:t> </a:t>
            </a:r>
            <a:r>
              <a:rPr lang="en-US" dirty="0" smtClean="0"/>
              <a:t>European </a:t>
            </a:r>
            <a:r>
              <a:rPr lang="en-US" dirty="0"/>
              <a:t>added value and citizenship</a:t>
            </a:r>
            <a:endParaRPr lang="en-GB" dirty="0"/>
          </a:p>
          <a:p>
            <a:pPr algn="just"/>
            <a:r>
              <a:rPr lang="en-US" dirty="0"/>
              <a:t> </a:t>
            </a:r>
            <a:r>
              <a:rPr lang="en-US" dirty="0" smtClean="0"/>
              <a:t>Transferability </a:t>
            </a:r>
            <a:r>
              <a:rPr lang="en-US" dirty="0"/>
              <a:t>to other environments and adaptability.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and promoter motivation for 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Secure greater visibility for language projects</a:t>
            </a:r>
            <a:endParaRPr lang="en-GB" dirty="0"/>
          </a:p>
          <a:p>
            <a:pPr lvl="0" algn="just"/>
            <a:r>
              <a:rPr lang="en-US" dirty="0"/>
              <a:t>Obtain official European recognition </a:t>
            </a:r>
            <a:endParaRPr lang="en-GB" dirty="0"/>
          </a:p>
          <a:p>
            <a:pPr lvl="0" algn="just"/>
            <a:r>
              <a:rPr lang="en-US" dirty="0"/>
              <a:t>Enhance national recognition</a:t>
            </a:r>
            <a:endParaRPr lang="en-GB" dirty="0"/>
          </a:p>
          <a:p>
            <a:pPr lvl="0" algn="just"/>
            <a:r>
              <a:rPr lang="en-US" dirty="0"/>
              <a:t>Develop motivation for students and teachers in language related projects</a:t>
            </a:r>
            <a:endParaRPr lang="en-GB" dirty="0"/>
          </a:p>
          <a:p>
            <a:pPr lvl="0" algn="just"/>
            <a:r>
              <a:rPr lang="en-US" dirty="0"/>
              <a:t>Enhance project sustainability  </a:t>
            </a:r>
            <a:endParaRPr lang="en-GB" dirty="0"/>
          </a:p>
          <a:p>
            <a:pPr lvl="0" algn="just"/>
            <a:r>
              <a:rPr lang="en-US" dirty="0"/>
              <a:t>Demonstrate innovation and best practice </a:t>
            </a:r>
            <a:endParaRPr lang="en-GB" dirty="0"/>
          </a:p>
          <a:p>
            <a:pPr lvl="0" algn="just"/>
            <a:r>
              <a:rPr lang="en-US" dirty="0"/>
              <a:t>Position themselves for future activities.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Logistical dimensions of 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/>
              <a:t>Interculturalism and ethnic diversity </a:t>
            </a:r>
            <a:endParaRPr lang="en-GB" dirty="0"/>
          </a:p>
          <a:p>
            <a:pPr lvl="0" algn="just"/>
            <a:r>
              <a:rPr lang="en-US" dirty="0"/>
              <a:t>Migration </a:t>
            </a:r>
            <a:endParaRPr lang="en-GB" dirty="0"/>
          </a:p>
          <a:p>
            <a:pPr lvl="0" algn="just"/>
            <a:r>
              <a:rPr lang="en-US" dirty="0"/>
              <a:t>Type of institution </a:t>
            </a:r>
            <a:endParaRPr lang="en-GB" dirty="0"/>
          </a:p>
          <a:p>
            <a:pPr lvl="0" algn="just"/>
            <a:r>
              <a:rPr lang="en-US" dirty="0"/>
              <a:t>Population </a:t>
            </a:r>
            <a:endParaRPr lang="en-GB" dirty="0"/>
          </a:p>
          <a:p>
            <a:pPr lvl="0" algn="just"/>
            <a:r>
              <a:rPr lang="en-US" dirty="0"/>
              <a:t>Ratio of languages to class size</a:t>
            </a:r>
            <a:endParaRPr lang="en-GB" dirty="0"/>
          </a:p>
          <a:p>
            <a:pPr lvl="0" algn="just"/>
            <a:r>
              <a:rPr lang="en-US" dirty="0"/>
              <a:t>Adequacy of teacher training in area of second language competence</a:t>
            </a:r>
            <a:endParaRPr lang="en-GB" dirty="0"/>
          </a:p>
          <a:p>
            <a:pPr lvl="0" algn="just"/>
            <a:r>
              <a:rPr lang="en-US" dirty="0"/>
              <a:t>Importance of European identity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18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33</TotalTime>
  <Words>508</Words>
  <Application>Microsoft Macintosh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ELL National Report: Ireland Nellip Project Meeting Florence 13.11.2012</vt:lpstr>
      <vt:lpstr>Contexts</vt:lpstr>
      <vt:lpstr>ELL operation in Ireland</vt:lpstr>
      <vt:lpstr>ELL Aims</vt:lpstr>
      <vt:lpstr>ELL Promotion in Ireland</vt:lpstr>
      <vt:lpstr>Promotional activities</vt:lpstr>
      <vt:lpstr>ELL Award Process</vt:lpstr>
      <vt:lpstr>Impact and promoter motivation for ELL</vt:lpstr>
      <vt:lpstr>Logistical dimensions of best practice</vt:lpstr>
      <vt:lpstr>Policy dimensions of best practice</vt:lpstr>
      <vt:lpstr>Cultural and socio-educational dimensions</vt:lpstr>
      <vt:lpstr>Recommendations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Report: Ireland Nellip Project Meeting Florence 13.11.2012</dc:title>
  <dc:creator>Alan Bruce</dc:creator>
  <cp:lastModifiedBy>Alan Bruce</cp:lastModifiedBy>
  <cp:revision>7</cp:revision>
  <dcterms:created xsi:type="dcterms:W3CDTF">2012-11-12T22:24:58Z</dcterms:created>
  <dcterms:modified xsi:type="dcterms:W3CDTF">2012-11-12T23:09:09Z</dcterms:modified>
</cp:coreProperties>
</file>